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336" r:id="rId5"/>
    <p:sldId id="261" r:id="rId6"/>
    <p:sldId id="259" r:id="rId7"/>
    <p:sldId id="260" r:id="rId8"/>
    <p:sldId id="258" r:id="rId9"/>
    <p:sldId id="262" r:id="rId10"/>
    <p:sldId id="265" r:id="rId11"/>
    <p:sldId id="332" r:id="rId12"/>
    <p:sldId id="333" r:id="rId13"/>
    <p:sldId id="334" r:id="rId14"/>
    <p:sldId id="268" r:id="rId15"/>
    <p:sldId id="270" r:id="rId16"/>
    <p:sldId id="267" r:id="rId17"/>
    <p:sldId id="263" r:id="rId18"/>
    <p:sldId id="335" r:id="rId19"/>
    <p:sldId id="293" r:id="rId20"/>
    <p:sldId id="275" r:id="rId21"/>
    <p:sldId id="276" r:id="rId22"/>
    <p:sldId id="337" r:id="rId23"/>
    <p:sldId id="289" r:id="rId24"/>
    <p:sldId id="342" r:id="rId25"/>
    <p:sldId id="277" r:id="rId26"/>
    <p:sldId id="279" r:id="rId27"/>
    <p:sldId id="286" r:id="rId28"/>
    <p:sldId id="287" r:id="rId29"/>
    <p:sldId id="288" r:id="rId30"/>
    <p:sldId id="338" r:id="rId31"/>
    <p:sldId id="341" r:id="rId32"/>
    <p:sldId id="340" r:id="rId33"/>
    <p:sldId id="339" r:id="rId34"/>
    <p:sldId id="281" r:id="rId35"/>
    <p:sldId id="282" r:id="rId36"/>
    <p:sldId id="283" r:id="rId37"/>
    <p:sldId id="284" r:id="rId38"/>
    <p:sldId id="285" r:id="rId39"/>
    <p:sldId id="290" r:id="rId40"/>
    <p:sldId id="291" r:id="rId41"/>
    <p:sldId id="292" r:id="rId42"/>
    <p:sldId id="294" r:id="rId43"/>
    <p:sldId id="295" r:id="rId44"/>
    <p:sldId id="296" r:id="rId45"/>
    <p:sldId id="297" r:id="rId46"/>
    <p:sldId id="298" r:id="rId47"/>
    <p:sldId id="316" r:id="rId48"/>
    <p:sldId id="321" r:id="rId49"/>
    <p:sldId id="322" r:id="rId50"/>
    <p:sldId id="351" r:id="rId51"/>
    <p:sldId id="352" r:id="rId52"/>
    <p:sldId id="348" r:id="rId53"/>
    <p:sldId id="349" r:id="rId54"/>
    <p:sldId id="347" r:id="rId55"/>
    <p:sldId id="323" r:id="rId56"/>
    <p:sldId id="345" r:id="rId57"/>
    <p:sldId id="346" r:id="rId58"/>
    <p:sldId id="343" r:id="rId59"/>
    <p:sldId id="344" r:id="rId60"/>
    <p:sldId id="356" r:id="rId61"/>
    <p:sldId id="353" r:id="rId62"/>
    <p:sldId id="355" r:id="rId63"/>
    <p:sldId id="354" r:id="rId64"/>
    <p:sldId id="359" r:id="rId65"/>
    <p:sldId id="358" r:id="rId66"/>
    <p:sldId id="357" r:id="rId67"/>
    <p:sldId id="360" r:id="rId68"/>
    <p:sldId id="361" r:id="rId69"/>
    <p:sldId id="362" r:id="rId70"/>
    <p:sldId id="363" r:id="rId71"/>
    <p:sldId id="317" r:id="rId72"/>
    <p:sldId id="300" r:id="rId73"/>
    <p:sldId id="301" r:id="rId74"/>
    <p:sldId id="302" r:id="rId75"/>
    <p:sldId id="303" r:id="rId76"/>
    <p:sldId id="304" r:id="rId77"/>
    <p:sldId id="364" r:id="rId78"/>
    <p:sldId id="305" r:id="rId79"/>
    <p:sldId id="306" r:id="rId80"/>
    <p:sldId id="307" r:id="rId81"/>
    <p:sldId id="310" r:id="rId82"/>
    <p:sldId id="308" r:id="rId83"/>
    <p:sldId id="309" r:id="rId84"/>
    <p:sldId id="311" r:id="rId85"/>
    <p:sldId id="326" r:id="rId86"/>
    <p:sldId id="312" r:id="rId87"/>
    <p:sldId id="313" r:id="rId88"/>
    <p:sldId id="314" r:id="rId89"/>
    <p:sldId id="315" r:id="rId90"/>
    <p:sldId id="318" r:id="rId91"/>
    <p:sldId id="319" r:id="rId92"/>
    <p:sldId id="320" r:id="rId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660"/>
  </p:normalViewPr>
  <p:slideViewPr>
    <p:cSldViewPr>
      <p:cViewPr varScale="1">
        <p:scale>
          <a:sx n="82" d="100"/>
          <a:sy n="82" d="100"/>
        </p:scale>
        <p:origin x="-1613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25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8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4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0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8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26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47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8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9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8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B73E3-F688-4BAF-9E73-AF0459FEF171}" type="datetimeFigureOut">
              <a:rPr lang="ko-KR" altLang="en-US" smtClean="0"/>
              <a:t>2018-07-22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544AD-B220-4C48-A426-0CEA2C31B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8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3356992"/>
            <a:ext cx="407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 err="1" smtClean="0"/>
              <a:t>BigData_Case_Study</a:t>
            </a:r>
            <a:endParaRPr lang="ko-KR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65862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00250"/>
            <a:ext cx="7466012" cy="373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66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700808"/>
            <a:ext cx="85725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67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99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18" y="2420888"/>
            <a:ext cx="607695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31" y="620688"/>
            <a:ext cx="2177937" cy="121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72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547428"/>
            <a:ext cx="5544617" cy="416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6309320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아마존 매출의 </a:t>
            </a:r>
            <a:r>
              <a:rPr lang="en-US" altLang="ko-KR" dirty="0" smtClean="0"/>
              <a:t>35%</a:t>
            </a:r>
            <a:r>
              <a:rPr lang="ko-KR" altLang="en-US" dirty="0" smtClean="0"/>
              <a:t>가 개인별 추천 제품에서 발생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8" b="31351"/>
          <a:stretch/>
        </p:blipFill>
        <p:spPr bwMode="auto">
          <a:xfrm>
            <a:off x="323528" y="476672"/>
            <a:ext cx="2143125" cy="82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29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1" y="1916832"/>
            <a:ext cx="76235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66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0769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86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45" y="2285199"/>
            <a:ext cx="8348311" cy="356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29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47667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prstClr val="black"/>
                </a:solidFill>
              </a:rPr>
              <a:t>2</a:t>
            </a:r>
            <a:r>
              <a:rPr lang="en-US" altLang="ko-KR" sz="2000" b="1" i="1" dirty="0" smtClean="0">
                <a:solidFill>
                  <a:prstClr val="black"/>
                </a:solidFill>
              </a:rPr>
              <a:t>. </a:t>
            </a:r>
            <a:r>
              <a:rPr lang="ko-KR" altLang="en-US" sz="2000" b="1" i="1" dirty="0" smtClean="0">
                <a:solidFill>
                  <a:prstClr val="black"/>
                </a:solidFill>
              </a:rPr>
              <a:t>인사</a:t>
            </a:r>
            <a:endParaRPr lang="en-US" altLang="ko-KR" sz="2000" b="1" i="1" dirty="0" smtClean="0">
              <a:solidFill>
                <a:prstClr val="black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28750"/>
            <a:ext cx="2978075" cy="272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2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49"/>
          <a:stretch/>
        </p:blipFill>
        <p:spPr bwMode="auto">
          <a:xfrm>
            <a:off x="859349" y="2924944"/>
            <a:ext cx="743585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2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54868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AutoNum type="romanUcPeriod"/>
            </a:pPr>
            <a:r>
              <a:rPr lang="ko-KR" altLang="en-US" sz="3200" b="1" i="1" dirty="0" smtClean="0">
                <a:solidFill>
                  <a:prstClr val="black"/>
                </a:solidFill>
              </a:rPr>
              <a:t>영역별</a:t>
            </a:r>
            <a:endParaRPr lang="en-US" altLang="ko-KR" sz="3200" b="1" i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27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700808"/>
            <a:ext cx="74422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499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060848"/>
            <a:ext cx="7594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49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6040546" cy="330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68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358900"/>
            <a:ext cx="75184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85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87400" y="1556792"/>
            <a:ext cx="7569200" cy="3707358"/>
            <a:chOff x="787400" y="1556792"/>
            <a:chExt cx="7569200" cy="3707358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1593850"/>
              <a:ext cx="7569200" cy="367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87400" y="1556792"/>
              <a:ext cx="90428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53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396839" cy="446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499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841500"/>
            <a:ext cx="751205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851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85900"/>
            <a:ext cx="77152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9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1562100"/>
            <a:ext cx="74803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272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581150"/>
            <a:ext cx="75946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1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9552" y="476672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prstClr val="black"/>
                </a:solidFill>
              </a:rPr>
              <a:t>1. </a:t>
            </a:r>
            <a:r>
              <a:rPr lang="ko-KR" altLang="en-US" sz="2000" b="1" i="1" dirty="0" smtClean="0">
                <a:solidFill>
                  <a:prstClr val="black"/>
                </a:solidFill>
              </a:rPr>
              <a:t>마케팅</a:t>
            </a:r>
            <a:endParaRPr lang="en-US" altLang="ko-KR" sz="2000" b="1" i="1" dirty="0" smtClean="0">
              <a:solidFill>
                <a:prstClr val="black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4"/>
          <a:stretch/>
        </p:blipFill>
        <p:spPr bwMode="auto">
          <a:xfrm>
            <a:off x="541581" y="1844824"/>
            <a:ext cx="3053054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874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10629"/>
            <a:ext cx="41148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40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80975"/>
            <a:ext cx="78486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148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1575"/>
            <a:ext cx="79248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148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57300"/>
            <a:ext cx="80105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148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558925"/>
            <a:ext cx="724535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9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527175"/>
            <a:ext cx="73533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272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498600"/>
            <a:ext cx="74041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1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609725"/>
            <a:ext cx="73977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851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600200"/>
            <a:ext cx="73469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629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95425"/>
            <a:ext cx="751840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62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4213059" cy="3159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996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17650"/>
            <a:ext cx="75438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7297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1600200"/>
            <a:ext cx="76263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272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511300"/>
            <a:ext cx="744855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087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533525"/>
            <a:ext cx="74866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54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2275"/>
            <a:ext cx="74676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087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831975"/>
            <a:ext cx="737235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54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63700"/>
            <a:ext cx="75438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414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548680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 smtClean="0">
                <a:solidFill>
                  <a:prstClr val="black"/>
                </a:solidFill>
              </a:rPr>
              <a:t>II. </a:t>
            </a:r>
            <a:r>
              <a:rPr lang="ko-KR" altLang="en-US" sz="3200" b="1" i="1" dirty="0" smtClean="0">
                <a:solidFill>
                  <a:prstClr val="black"/>
                </a:solidFill>
              </a:rPr>
              <a:t>산</a:t>
            </a:r>
            <a:r>
              <a:rPr lang="ko-KR" altLang="en-US" sz="3200" b="1" i="1" dirty="0">
                <a:solidFill>
                  <a:prstClr val="black"/>
                </a:solidFill>
              </a:rPr>
              <a:t>업</a:t>
            </a:r>
            <a:r>
              <a:rPr lang="ko-KR" altLang="en-US" sz="3200" b="1" i="1" dirty="0" smtClean="0">
                <a:solidFill>
                  <a:prstClr val="black"/>
                </a:solidFill>
              </a:rPr>
              <a:t>별</a:t>
            </a:r>
            <a:endParaRPr lang="en-US" altLang="ko-KR" sz="3200" b="1" i="1" dirty="0" smtClean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20" y="1700808"/>
            <a:ext cx="3416548" cy="272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066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2141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prstClr val="black"/>
                </a:solidFill>
              </a:rPr>
              <a:t>1</a:t>
            </a:r>
            <a:r>
              <a:rPr lang="en-US" altLang="ko-KR" sz="2000" b="1" i="1" dirty="0" smtClean="0">
                <a:solidFill>
                  <a:prstClr val="black"/>
                </a:solidFill>
              </a:rPr>
              <a:t>. </a:t>
            </a:r>
            <a:r>
              <a:rPr lang="ko-KR" altLang="en-US" sz="2000" b="1" i="1" dirty="0" smtClean="0">
                <a:solidFill>
                  <a:prstClr val="black"/>
                </a:solidFill>
              </a:rPr>
              <a:t>유통</a:t>
            </a:r>
            <a:r>
              <a:rPr lang="en-US" altLang="ko-KR" sz="2000" b="1" i="1" dirty="0" smtClean="0">
                <a:solidFill>
                  <a:prstClr val="black"/>
                </a:solidFill>
              </a:rPr>
              <a:t>/</a:t>
            </a:r>
            <a:r>
              <a:rPr lang="ko-KR" altLang="en-US" sz="2000" b="1" i="1" dirty="0" smtClean="0">
                <a:solidFill>
                  <a:prstClr val="black"/>
                </a:solidFill>
              </a:rPr>
              <a:t>서비스업</a:t>
            </a:r>
            <a:endParaRPr lang="en-US" altLang="ko-KR" sz="2000" b="1" i="1" dirty="0" smtClean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3048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579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0625"/>
            <a:ext cx="83820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31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ass marke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 bwMode="auto">
          <a:xfrm>
            <a:off x="1403648" y="1819468"/>
            <a:ext cx="6076950" cy="386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335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66788"/>
            <a:ext cx="849630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048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547813"/>
            <a:ext cx="717232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13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1"/>
          <a:stretch/>
        </p:blipFill>
        <p:spPr bwMode="auto">
          <a:xfrm>
            <a:off x="990600" y="1931437"/>
            <a:ext cx="7162800" cy="354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13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662113"/>
            <a:ext cx="71437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048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15210"/>
          <a:stretch/>
        </p:blipFill>
        <p:spPr bwMode="auto">
          <a:xfrm>
            <a:off x="709126" y="1196752"/>
            <a:ext cx="769744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0486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"/>
          <a:stretch/>
        </p:blipFill>
        <p:spPr bwMode="auto">
          <a:xfrm>
            <a:off x="990600" y="1744824"/>
            <a:ext cx="7162800" cy="376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379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428750"/>
            <a:ext cx="71056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048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409700"/>
            <a:ext cx="69246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13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85900"/>
            <a:ext cx="70675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048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590675"/>
            <a:ext cx="68865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41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87624" y="1484784"/>
            <a:ext cx="6840760" cy="4214394"/>
            <a:chOff x="1403648" y="1628801"/>
            <a:chExt cx="6076950" cy="324178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47"/>
            <a:stretch/>
          </p:blipFill>
          <p:spPr bwMode="auto">
            <a:xfrm>
              <a:off x="1403648" y="1628801"/>
              <a:ext cx="6076950" cy="3241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547664" y="1772816"/>
              <a:ext cx="864096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35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466850"/>
            <a:ext cx="72485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6785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55" y="1362725"/>
            <a:ext cx="49720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66865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964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971800"/>
            <a:ext cx="65151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678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195388"/>
            <a:ext cx="65341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6785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90712"/>
            <a:ext cx="7582223" cy="3554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028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528763"/>
            <a:ext cx="648652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534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692453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534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96" y="1124744"/>
            <a:ext cx="6820578" cy="497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1730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624013"/>
            <a:ext cx="63246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071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90675"/>
            <a:ext cx="57912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26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6939493" cy="389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335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238375"/>
            <a:ext cx="63817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059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ìë§í¸ ë¹ë°ì´í° ì¬ë¡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82" y="3645024"/>
            <a:ext cx="408531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20688"/>
            <a:ext cx="4074587" cy="203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1470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8064" y="1859687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소셜미디어에서</a:t>
            </a:r>
            <a:r>
              <a:rPr lang="ko-KR" altLang="en-US" sz="1400" b="1" dirty="0" smtClean="0"/>
              <a:t> 수집한 </a:t>
            </a:r>
            <a:r>
              <a:rPr lang="ko-KR" altLang="en-US" sz="1400" b="1" dirty="0" err="1" smtClean="0"/>
              <a:t>빅데이터를</a:t>
            </a:r>
            <a:r>
              <a:rPr lang="ko-KR" altLang="en-US" sz="1400" b="1" dirty="0" smtClean="0"/>
              <a:t> 이용해서 소비자들의 심리와 행동양식을 파악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상품구성 결정에 반영</a:t>
            </a:r>
            <a:endParaRPr lang="ko-KR" altLang="en-US" sz="1400" b="1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73016"/>
            <a:ext cx="3287266" cy="219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85913"/>
            <a:ext cx="371475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76056" y="4203085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검색엔진 </a:t>
            </a:r>
            <a:r>
              <a:rPr lang="en-US" altLang="ko-KR" sz="1400" b="1" dirty="0" smtClean="0"/>
              <a:t>‘Polaris’</a:t>
            </a:r>
            <a:r>
              <a:rPr lang="ko-KR" altLang="en-US" sz="1400" b="1" dirty="0" smtClean="0"/>
              <a:t>를 통해 온라인 쇼핑몰과 </a:t>
            </a:r>
            <a:r>
              <a:rPr lang="ko-KR" altLang="en-US" sz="1400" b="1" dirty="0" err="1" smtClean="0"/>
              <a:t>모바일웹을</a:t>
            </a:r>
            <a:r>
              <a:rPr lang="ko-KR" altLang="en-US" sz="1400" b="1" dirty="0" smtClean="0"/>
              <a:t> 통합 검색 </a:t>
            </a:r>
            <a:r>
              <a:rPr lang="ko-KR" altLang="en-US" sz="1400" b="1" dirty="0" err="1" smtClean="0"/>
              <a:t>빅데이터로부터</a:t>
            </a:r>
            <a:r>
              <a:rPr lang="ko-KR" altLang="en-US" sz="1400" b="1" dirty="0" smtClean="0"/>
              <a:t> 소비자 패턴을 분석 재고관리 최적화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98471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/>
          <a:stretch/>
        </p:blipFill>
        <p:spPr bwMode="auto">
          <a:xfrm>
            <a:off x="539552" y="3253950"/>
            <a:ext cx="4792114" cy="334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0112" y="1772816"/>
            <a:ext cx="33123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상품에 대한 이해와 통찰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상품간 연관성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교차판매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endParaRPr lang="en-US" altLang="ko-KR" sz="1400" b="1" dirty="0" smtClean="0"/>
          </a:p>
          <a:p>
            <a:endParaRPr lang="en-US" altLang="ko-KR" sz="1400" b="1" dirty="0"/>
          </a:p>
          <a:p>
            <a:endParaRPr lang="en-US" altLang="ko-KR" sz="1400" b="1" dirty="0" smtClean="0"/>
          </a:p>
          <a:p>
            <a:endParaRPr lang="en-US" altLang="ko-KR" sz="1400" b="1" dirty="0"/>
          </a:p>
          <a:p>
            <a:endParaRPr lang="en-US" altLang="ko-KR" sz="1400" b="1" dirty="0" smtClean="0"/>
          </a:p>
          <a:p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ko-KR" altLang="en-US" sz="1400" b="1" dirty="0" smtClean="0"/>
              <a:t>고객에 대한 이해와 통찰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고객별 매출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고객 선호도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endParaRPr lang="ko-KR" altLang="en-US" sz="1400" b="1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8" y="332656"/>
            <a:ext cx="4733528" cy="270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980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26975"/>
            <a:ext cx="5542336" cy="400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84168" y="2852936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모든 상품에 대한 연관추천과 개인화 추천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ko-KR" altLang="en-US" sz="1400" b="1" dirty="0" smtClean="0"/>
              <a:t>모든 영역에서 추천 서비스 구현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90395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59" y="1700808"/>
            <a:ext cx="616468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5816" y="5238492"/>
            <a:ext cx="3960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캠페인 목적에 따라 대상 고객 선별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ko-KR" altLang="en-US" sz="1400" b="1" dirty="0" smtClean="0"/>
              <a:t>고객 개인에 맞춘 캠페인 개인화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54621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prstClr val="black"/>
                </a:solidFill>
              </a:rPr>
              <a:t>2. </a:t>
            </a:r>
            <a:r>
              <a:rPr lang="ko-KR" altLang="en-US" sz="2000" b="1" i="1" dirty="0" smtClean="0">
                <a:solidFill>
                  <a:prstClr val="black"/>
                </a:solidFill>
              </a:rPr>
              <a:t>제조업</a:t>
            </a:r>
            <a:endParaRPr lang="en-US" altLang="ko-KR" sz="2000" b="1" i="1" dirty="0" smtClean="0">
              <a:solidFill>
                <a:prstClr val="black"/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24479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414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8" y="3183259"/>
            <a:ext cx="5112568" cy="183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46" y="2247155"/>
            <a:ext cx="5195054" cy="69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85" y="5355632"/>
            <a:ext cx="5122507" cy="42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9" y="908720"/>
            <a:ext cx="3539740" cy="99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084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744610" cy="551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084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181225"/>
            <a:ext cx="85915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7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2566988"/>
            <a:ext cx="26479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335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20" y="692696"/>
            <a:ext cx="87058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5727551" cy="333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980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752475"/>
            <a:ext cx="8677275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4142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00075"/>
            <a:ext cx="8104856" cy="534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3957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09638"/>
            <a:ext cx="86010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21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005013"/>
            <a:ext cx="85629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084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548680"/>
            <a:ext cx="580072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28" y="4869160"/>
            <a:ext cx="65341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3452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8640"/>
            <a:ext cx="5945561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64" y="1484784"/>
            <a:ext cx="2987177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71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76672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prstClr val="black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black"/>
                </a:solidFill>
              </a:rPr>
              <a:t>뷰티</a:t>
            </a:r>
            <a:endParaRPr lang="en-US" altLang="ko-KR" sz="2000" b="1" i="1" dirty="0" smtClean="0">
              <a:solidFill>
                <a:prstClr val="black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0" y="2420888"/>
            <a:ext cx="315549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052736"/>
            <a:ext cx="34671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801010"/>
            <a:ext cx="4989827" cy="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021" y="3356992"/>
            <a:ext cx="5519471" cy="225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9802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908720"/>
            <a:ext cx="57245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37595"/>
            <a:ext cx="56388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3957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13" y="836712"/>
            <a:ext cx="55340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51" y="4293096"/>
            <a:ext cx="55435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62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" t="2375" r="2926" b="5919"/>
          <a:stretch/>
        </p:blipFill>
        <p:spPr bwMode="auto">
          <a:xfrm>
            <a:off x="1250302" y="1556792"/>
            <a:ext cx="6550090" cy="410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8676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009775"/>
            <a:ext cx="55245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5796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76400" y="976313"/>
            <a:ext cx="5791200" cy="4905375"/>
            <a:chOff x="1676400" y="976313"/>
            <a:chExt cx="5791200" cy="4905375"/>
          </a:xfrm>
        </p:grpSpPr>
        <p:pic>
          <p:nvPicPr>
            <p:cNvPr id="624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76313"/>
              <a:ext cx="5791200" cy="490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676400" y="3140968"/>
              <a:ext cx="116740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5796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88" y="1052736"/>
            <a:ext cx="57340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50" y="3366864"/>
            <a:ext cx="56769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57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97</Words>
  <Application>Microsoft Office PowerPoint</Application>
  <PresentationFormat>화면 슬라이드 쇼(4:3)</PresentationFormat>
  <Paragraphs>33</Paragraphs>
  <Slides>92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ly</dc:creator>
  <cp:lastModifiedBy>ly</cp:lastModifiedBy>
  <cp:revision>53</cp:revision>
  <dcterms:created xsi:type="dcterms:W3CDTF">2018-06-20T07:57:11Z</dcterms:created>
  <dcterms:modified xsi:type="dcterms:W3CDTF">2018-07-22T09:17:22Z</dcterms:modified>
</cp:coreProperties>
</file>